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9EFC-BEF6-4019-B856-EDC72C931B32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72DAC7-BD35-4F91-9633-4EEB52F8F23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9EFC-BEF6-4019-B856-EDC72C931B32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DAC7-BD35-4F91-9633-4EEB52F8F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9EFC-BEF6-4019-B856-EDC72C931B32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DAC7-BD35-4F91-9633-4EEB52F8F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3B9EFC-BEF6-4019-B856-EDC72C931B32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072DAC7-BD35-4F91-9633-4EEB52F8F23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9EFC-BEF6-4019-B856-EDC72C931B32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72DAC7-BD35-4F91-9633-4EEB52F8F23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03B9EFC-BEF6-4019-B856-EDC72C931B32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072DAC7-BD35-4F91-9633-4EEB52F8F23A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03B9EFC-BEF6-4019-B856-EDC72C931B32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072DAC7-BD35-4F91-9633-4EEB52F8F23A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9EFC-BEF6-4019-B856-EDC72C931B32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72DAC7-BD35-4F91-9633-4EEB52F8F23A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9EFC-BEF6-4019-B856-EDC72C931B32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72DAC7-BD35-4F91-9633-4EEB52F8F23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03B9EFC-BEF6-4019-B856-EDC72C931B32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072DAC7-BD35-4F91-9633-4EEB52F8F23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3B9EFC-BEF6-4019-B856-EDC72C931B32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072DAC7-BD35-4F91-9633-4EEB52F8F23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03B9EFC-BEF6-4019-B856-EDC72C931B32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072DAC7-BD35-4F91-9633-4EEB52F8F23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Laws of </a:t>
            </a:r>
            <a:r>
              <a:rPr lang="en-US" dirty="0" smtClean="0"/>
              <a:t>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89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Read and Understand</a:t>
            </a:r>
          </a:p>
          <a:p>
            <a:pPr lvl="1"/>
            <a:r>
              <a:rPr lang="en-US" dirty="0" smtClean="0"/>
              <a:t>What information are you given?</a:t>
            </a:r>
          </a:p>
          <a:p>
            <a:pPr lvl="2"/>
            <a:r>
              <a:rPr lang="en-US" dirty="0" smtClean="0"/>
              <a:t>Mass </a:t>
            </a:r>
            <a:r>
              <a:rPr lang="en-US" dirty="0"/>
              <a:t>of smaller sledgehammer  </a:t>
            </a:r>
            <a:r>
              <a:rPr lang="en-US" b="1" dirty="0"/>
              <a:t>3.0 kg</a:t>
            </a:r>
          </a:p>
          <a:p>
            <a:pPr lvl="2"/>
            <a:r>
              <a:rPr lang="en-US" dirty="0"/>
              <a:t>Velocity of smaller sledgehammer  </a:t>
            </a:r>
            <a:r>
              <a:rPr lang="en-US" b="1" dirty="0"/>
              <a:t>1.5 m/s</a:t>
            </a:r>
          </a:p>
          <a:p>
            <a:pPr lvl="2"/>
            <a:r>
              <a:rPr lang="en-US" dirty="0"/>
              <a:t>Mass of larger sledgehammer  </a:t>
            </a:r>
            <a:r>
              <a:rPr lang="en-US" b="1" dirty="0"/>
              <a:t>4.0 kg</a:t>
            </a:r>
          </a:p>
          <a:p>
            <a:pPr lvl="2"/>
            <a:r>
              <a:rPr lang="en-US" dirty="0"/>
              <a:t>Velocity of larger sledgehammer  </a:t>
            </a:r>
            <a:r>
              <a:rPr lang="en-US" b="1" dirty="0"/>
              <a:t>0.9 </a:t>
            </a:r>
            <a:r>
              <a:rPr lang="en-US" b="1" dirty="0" smtClean="0"/>
              <a:t>m/s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Plan and Solve</a:t>
            </a:r>
          </a:p>
          <a:p>
            <a:pPr lvl="1"/>
            <a:r>
              <a:rPr lang="en-US" dirty="0"/>
              <a:t>What quantities are you trying to calculate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momentum of each </a:t>
            </a:r>
            <a:r>
              <a:rPr lang="en-US" dirty="0" smtClean="0"/>
              <a:t>sledgehammer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formula contains the given quantities and </a:t>
            </a:r>
            <a:r>
              <a:rPr lang="en-US" dirty="0" smtClean="0"/>
              <a:t>the unknown </a:t>
            </a:r>
            <a:r>
              <a:rPr lang="en-US"/>
              <a:t>quantity</a:t>
            </a:r>
            <a:r>
              <a:rPr lang="en-US" smtClean="0"/>
              <a:t>?</a:t>
            </a:r>
            <a:r>
              <a:rPr lang="en-US" b="1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Calculating Momentum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4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838200"/>
            <a:ext cx="8410574" cy="57912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Newton’s first law of motion states that an object will remain at rest or moving at a constant velocity unless it is acted upon by an unbalanced force.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An unbalanced force will cause an object to speed up, slow down, or change direction.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gravity and air resistance are forces that will change the tennis ball’s velocity as it flies through the air.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1</a:t>
            </a:r>
            <a:r>
              <a:rPr lang="en-US" sz="5400" baseline="30000" dirty="0" smtClean="0"/>
              <a:t>st</a:t>
            </a:r>
            <a:r>
              <a:rPr lang="en-US" sz="5400" dirty="0" smtClean="0"/>
              <a:t> Law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769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838200"/>
            <a:ext cx="8486774" cy="5715000"/>
          </a:xfrm>
        </p:spPr>
        <p:txBody>
          <a:bodyPr>
            <a:normAutofit fontScale="925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Galileo’s concept of the resistance to a change in motion is called inertia.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</a:rPr>
              <a:t>Inertia</a:t>
            </a:r>
            <a:r>
              <a:rPr lang="en-US" sz="4000" dirty="0" smtClean="0"/>
              <a:t> (in UR </a:t>
            </a:r>
            <a:r>
              <a:rPr lang="en-US" sz="4000" dirty="0" err="1" smtClean="0"/>
              <a:t>shuh</a:t>
            </a:r>
            <a:r>
              <a:rPr lang="en-US" sz="4000" dirty="0" smtClean="0"/>
              <a:t>) - the </a:t>
            </a:r>
            <a:r>
              <a:rPr lang="en-US" sz="4000" dirty="0" smtClean="0"/>
              <a:t>tendency of an object to resist a change in motion.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The greater the mass of an object is, the greater its inertia, and the greater the force required to change its motion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Galileo’s contribution…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47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14501"/>
            <a:ext cx="23812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Newton’s second law of motion states that acceleration depends on the net force acting on the object and on the object’s mass.</a:t>
            </a:r>
          </a:p>
          <a:p>
            <a:pPr lvl="1"/>
            <a:r>
              <a:rPr lang="en-US" dirty="0" smtClean="0"/>
              <a:t>Acceleration </a:t>
            </a:r>
            <a:r>
              <a:rPr lang="en-US" dirty="0" smtClean="0"/>
              <a:t>is measured in meters per second per second (m/s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net force is measured in </a:t>
            </a:r>
            <a:r>
              <a:rPr lang="en-US" dirty="0" err="1" smtClean="0"/>
              <a:t>newtons</a:t>
            </a:r>
            <a:r>
              <a:rPr lang="en-US" dirty="0" smtClean="0"/>
              <a:t> (N)</a:t>
            </a:r>
          </a:p>
          <a:p>
            <a:pPr lvl="1"/>
            <a:r>
              <a:rPr lang="en-US" dirty="0" smtClean="0"/>
              <a:t>mass is measured in kilograms (kg)</a:t>
            </a:r>
          </a:p>
          <a:p>
            <a:pPr algn="ctr"/>
            <a:r>
              <a:rPr lang="en-US" sz="3200" dirty="0" smtClean="0"/>
              <a:t>Force = Mass X Acceleration </a:t>
            </a:r>
          </a:p>
          <a:p>
            <a:pPr algn="ctr"/>
            <a:r>
              <a:rPr lang="en-US" sz="3200" dirty="0" smtClean="0"/>
              <a:t>-or- </a:t>
            </a:r>
          </a:p>
          <a:p>
            <a:pPr algn="ctr"/>
            <a:r>
              <a:rPr lang="en-US" sz="3200" dirty="0" smtClean="0"/>
              <a:t>Acceleration = Force/Mass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680960" cy="762000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762000"/>
            <a:ext cx="88392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speedboat pulls a 55-kg water-skier. The skier accelerates at 2.0 m/s2. Calculate the net force that causes this acceleration.</a:t>
            </a:r>
          </a:p>
          <a:p>
            <a:pPr marL="0" indent="0">
              <a:buNone/>
            </a:pPr>
            <a:r>
              <a:rPr lang="en-US" dirty="0" smtClean="0"/>
              <a:t>1. What </a:t>
            </a:r>
            <a:r>
              <a:rPr lang="en-US" dirty="0"/>
              <a:t>information are you given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a. Mass of the water-skier (m)  55 kg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Acceleration of the water-skier (a)  2.0 m/s2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Plan </a:t>
            </a:r>
            <a:r>
              <a:rPr lang="en-US" dirty="0"/>
              <a:t>and Solve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What </a:t>
            </a:r>
            <a:r>
              <a:rPr lang="en-US" dirty="0"/>
              <a:t>quantity are you trying to calculate?</a:t>
            </a:r>
          </a:p>
          <a:p>
            <a:pPr marL="0" indent="0">
              <a:buNone/>
            </a:pPr>
            <a:r>
              <a:rPr lang="en-US" dirty="0" smtClean="0"/>
              <a:t>	b. What </a:t>
            </a:r>
            <a:r>
              <a:rPr lang="en-US" dirty="0"/>
              <a:t>formula contains the given quantities and </a:t>
            </a:r>
            <a:r>
              <a:rPr lang="en-US" dirty="0" smtClean="0"/>
              <a:t>the unknown </a:t>
            </a:r>
            <a:r>
              <a:rPr lang="en-US" dirty="0"/>
              <a:t>quantity?</a:t>
            </a:r>
          </a:p>
          <a:p>
            <a:pPr marL="0" indent="0">
              <a:buNone/>
            </a:pPr>
            <a:r>
              <a:rPr lang="en-US" dirty="0" smtClean="0"/>
              <a:t>	c. Perform </a:t>
            </a:r>
            <a:r>
              <a:rPr lang="en-US" dirty="0"/>
              <a:t>the calculation.</a:t>
            </a:r>
          </a:p>
          <a:p>
            <a:pPr marL="0" indent="0">
              <a:buNone/>
            </a:pPr>
            <a:r>
              <a:rPr lang="en-US" dirty="0" smtClean="0"/>
              <a:t>3. Look </a:t>
            </a:r>
            <a:r>
              <a:rPr lang="en-US" dirty="0"/>
              <a:t>Back and Check</a:t>
            </a:r>
          </a:p>
          <a:p>
            <a:pPr marL="0" indent="0">
              <a:buNone/>
            </a:pPr>
            <a:r>
              <a:rPr lang="en-US" dirty="0" smtClean="0"/>
              <a:t>	a. Does </a:t>
            </a:r>
            <a:r>
              <a:rPr lang="en-US" dirty="0"/>
              <a:t>your answer make </a:t>
            </a:r>
            <a:r>
              <a:rPr lang="en-US" dirty="0" smtClean="0"/>
              <a:t>sense? A </a:t>
            </a:r>
            <a:r>
              <a:rPr lang="en-US" dirty="0"/>
              <a:t>net force of 110 N is required. This does not </a:t>
            </a:r>
            <a:r>
              <a:rPr lang="en-US" dirty="0" smtClean="0"/>
              <a:t>include the </a:t>
            </a:r>
            <a:r>
              <a:rPr lang="en-US" dirty="0"/>
              <a:t>force that overcomes friction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Calculating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6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the net </a:t>
            </a:r>
            <a:r>
              <a:rPr lang="en-US" dirty="0"/>
              <a:t>force on a 1,000-kg </a:t>
            </a:r>
            <a:r>
              <a:rPr lang="en-US" dirty="0" smtClean="0"/>
              <a:t>object accelerating </a:t>
            </a:r>
            <a:r>
              <a:rPr lang="en-US" dirty="0"/>
              <a:t>at 3 m/s</a:t>
            </a:r>
            <a:r>
              <a:rPr lang="en-US" baseline="30000" dirty="0"/>
              <a:t>2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net force is needed to accelerate a 25-kg cart at 14 m/s</a:t>
            </a:r>
            <a:r>
              <a:rPr lang="en-US" baseline="30000" dirty="0" smtClean="0"/>
              <a:t>2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net force acting on a 0.15-kg hockey puck accelerating at a rate of 12 m/s</a:t>
            </a:r>
            <a:r>
              <a:rPr lang="en-US" baseline="30000" dirty="0" smtClean="0"/>
              <a:t>2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acceleration of an 800-kg car that has a net force of 4,000 N acting upon it.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Calculating Force (your turn)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26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20-kg rock is being pushed along the ground to remove it from a garden. It is being accelerated at 2.5 m/s2. Will an opposite force of 40 N slow, stop, or reverse the motion of the rock? What will the object’s final velocity be?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r>
              <a:rPr lang="en-US" dirty="0" smtClean="0"/>
              <a:t>Newton’s third law of motion states that if one object exerts a force on another object, then the second object exerts a force of equal strength in the opposite direction on the first object.</a:t>
            </a:r>
          </a:p>
          <a:p>
            <a:pPr lvl="1"/>
            <a:r>
              <a:rPr lang="en-US" dirty="0" smtClean="0"/>
              <a:t>For every action there is an equal and opposite reaction.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Newton’s Third Law!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All moving objects have what Newton called a “quantity of motion.”</a:t>
            </a:r>
          </a:p>
          <a:p>
            <a:r>
              <a:rPr lang="en-US" dirty="0" smtClean="0"/>
              <a:t>Momentum (</a:t>
            </a:r>
            <a:r>
              <a:rPr lang="en-US" dirty="0" err="1" smtClean="0"/>
              <a:t>moh</a:t>
            </a:r>
            <a:r>
              <a:rPr lang="en-US" dirty="0" smtClean="0"/>
              <a:t> MEN tum) is a characteristic of a moving object that depends on both the mass and the velocity of the object. You can calculate the momentum of a moving object by multiplying the object’s mass and velocity.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66800" y="56388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Momentum = Mass </a:t>
            </a:r>
            <a:r>
              <a:rPr lang="en-US" sz="3600" b="1" dirty="0">
                <a:solidFill>
                  <a:srgbClr val="FF0000"/>
                </a:solidFill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</a:rPr>
              <a:t>Velocity)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4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63</TotalTime>
  <Words>531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Mylar</vt:lpstr>
      <vt:lpstr>The Laws of Motion</vt:lpstr>
      <vt:lpstr>1st Law </vt:lpstr>
      <vt:lpstr>Galileo’s contribution…</vt:lpstr>
      <vt:lpstr>2nd Law</vt:lpstr>
      <vt:lpstr>Calculating Force</vt:lpstr>
      <vt:lpstr>Calculating Force (your turn)</vt:lpstr>
      <vt:lpstr>Challenge!</vt:lpstr>
      <vt:lpstr>Newton’s Third Law!</vt:lpstr>
      <vt:lpstr>PowerPoint Presentation</vt:lpstr>
      <vt:lpstr>Calculating Momentum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and Newton</dc:title>
  <dc:creator>Anastasha7</dc:creator>
  <cp:lastModifiedBy>Anastasha7</cp:lastModifiedBy>
  <cp:revision>6</cp:revision>
  <dcterms:created xsi:type="dcterms:W3CDTF">2012-02-09T03:53:44Z</dcterms:created>
  <dcterms:modified xsi:type="dcterms:W3CDTF">2012-02-09T14:05:40Z</dcterms:modified>
</cp:coreProperties>
</file>