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270447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364985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43634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249280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397759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1787246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2747888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69305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89381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4199986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D3AFB-ACF7-411B-B5BB-79EE941BC664}" type="datetimeFigureOut">
              <a:rPr lang="en-US" smtClean="0"/>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DF3C88-59A6-43A2-A8E0-9889A94ED2B5}" type="slidenum">
              <a:rPr lang="en-US" smtClean="0"/>
              <a:t>‹#›</a:t>
            </a:fld>
            <a:endParaRPr lang="en-US" dirty="0"/>
          </a:p>
        </p:txBody>
      </p:sp>
    </p:spTree>
    <p:extLst>
      <p:ext uri="{BB962C8B-B14F-4D97-AF65-F5344CB8AC3E}">
        <p14:creationId xmlns:p14="http://schemas.microsoft.com/office/powerpoint/2010/main" val="242918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D3AFB-ACF7-411B-B5BB-79EE941BC664}" type="datetimeFigureOut">
              <a:rPr lang="en-US" smtClean="0"/>
              <a:t>7/23/2015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F3C88-59A6-43A2-A8E0-9889A94ED2B5}" type="slidenum">
              <a:rPr lang="en-US" smtClean="0"/>
              <a:t>‹#›</a:t>
            </a:fld>
            <a:endParaRPr lang="en-US" dirty="0"/>
          </a:p>
        </p:txBody>
      </p:sp>
    </p:spTree>
    <p:extLst>
      <p:ext uri="{BB962C8B-B14F-4D97-AF65-F5344CB8AC3E}">
        <p14:creationId xmlns:p14="http://schemas.microsoft.com/office/powerpoint/2010/main" val="2066978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Laboratory Report Notes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This is the format for writing formal lab reports. You are expected to know and use this design when writing your lab reports. It is essential that you understand the logical sequence of ideas in the report. </a:t>
            </a:r>
            <a:endParaRPr lang="en-US" dirty="0"/>
          </a:p>
        </p:txBody>
      </p:sp>
    </p:spTree>
    <p:extLst>
      <p:ext uri="{BB962C8B-B14F-4D97-AF65-F5344CB8AC3E}">
        <p14:creationId xmlns:p14="http://schemas.microsoft.com/office/powerpoint/2010/main" val="3074269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a:t>
            </a:r>
            <a:endParaRPr lang="en-US" dirty="0"/>
          </a:p>
        </p:txBody>
      </p:sp>
      <p:sp>
        <p:nvSpPr>
          <p:cNvPr id="3" name="Content Placeholder 2"/>
          <p:cNvSpPr>
            <a:spLocks noGrp="1"/>
          </p:cNvSpPr>
          <p:nvPr>
            <p:ph idx="1"/>
          </p:nvPr>
        </p:nvSpPr>
        <p:spPr/>
        <p:txBody>
          <a:bodyPr/>
          <a:lstStyle/>
          <a:p>
            <a:r>
              <a:rPr lang="en-US" dirty="0" smtClean="0"/>
              <a:t>This is a precise and concise statement of the purpose, problem or question. </a:t>
            </a:r>
          </a:p>
          <a:p>
            <a:r>
              <a:rPr lang="en-US" dirty="0" smtClean="0"/>
              <a:t>Examples from actual Journal articles: </a:t>
            </a:r>
          </a:p>
          <a:p>
            <a:pPr lvl="1"/>
            <a:r>
              <a:rPr lang="en-US" sz="1400" b="1" dirty="0" smtClean="0">
                <a:solidFill>
                  <a:srgbClr val="474747"/>
                </a:solidFill>
                <a:latin typeface="Open Sans"/>
              </a:rPr>
              <a:t>Too </a:t>
            </a:r>
            <a:r>
              <a:rPr lang="en-US" sz="1400" b="1" dirty="0">
                <a:solidFill>
                  <a:srgbClr val="474747"/>
                </a:solidFill>
                <a:latin typeface="Open Sans"/>
              </a:rPr>
              <a:t>Much of a Good Thing? Emotional Intelligence and Interpersonal Conflict </a:t>
            </a:r>
            <a:r>
              <a:rPr lang="en-US" sz="1400" b="1" dirty="0" smtClean="0">
                <a:solidFill>
                  <a:srgbClr val="474747"/>
                </a:solidFill>
                <a:latin typeface="Open Sans"/>
              </a:rPr>
              <a:t>Behaviors (Journal of Social Psychology)</a:t>
            </a:r>
          </a:p>
          <a:p>
            <a:pPr lvl="1"/>
            <a:r>
              <a:rPr lang="en-US" sz="1400" b="1" dirty="0">
                <a:solidFill>
                  <a:srgbClr val="474747"/>
                </a:solidFill>
                <a:latin typeface="Open Sans"/>
              </a:rPr>
              <a:t>Study of </a:t>
            </a:r>
            <a:r>
              <a:rPr lang="en-US" sz="1400" b="1" dirty="0" smtClean="0">
                <a:solidFill>
                  <a:srgbClr val="474747"/>
                </a:solidFill>
                <a:latin typeface="Open Sans"/>
              </a:rPr>
              <a:t>Nonlinear Waves </a:t>
            </a:r>
            <a:r>
              <a:rPr lang="en-US" sz="1400" b="1" dirty="0">
                <a:solidFill>
                  <a:srgbClr val="474747"/>
                </a:solidFill>
                <a:latin typeface="Open Sans"/>
              </a:rPr>
              <a:t>in Astrophysical Quantum </a:t>
            </a:r>
            <a:r>
              <a:rPr lang="en-US" sz="1400" b="1" dirty="0" smtClean="0">
                <a:solidFill>
                  <a:srgbClr val="474747"/>
                </a:solidFill>
                <a:latin typeface="Open Sans"/>
              </a:rPr>
              <a:t>Plasmas (Astrophysics and Space Science</a:t>
            </a:r>
          </a:p>
          <a:p>
            <a:pPr lvl="1"/>
            <a:r>
              <a:rPr lang="en-US" sz="1400" b="1" dirty="0">
                <a:solidFill>
                  <a:srgbClr val="474747"/>
                </a:solidFill>
                <a:latin typeface="Open Sans"/>
              </a:rPr>
              <a:t>The Ultraviolet sky surveys: filling the gap in our view of the Universe (Astrophysics and Space </a:t>
            </a:r>
            <a:r>
              <a:rPr lang="en-US" sz="1400" b="1" dirty="0" smtClean="0">
                <a:solidFill>
                  <a:srgbClr val="474747"/>
                </a:solidFill>
                <a:latin typeface="Open Sans"/>
              </a:rPr>
              <a:t>Science</a:t>
            </a:r>
          </a:p>
          <a:p>
            <a:pPr lvl="1"/>
            <a:r>
              <a:rPr lang="en-US" sz="1400" b="1" dirty="0">
                <a:solidFill>
                  <a:srgbClr val="474747"/>
                </a:solidFill>
                <a:latin typeface="Open Sans"/>
              </a:rPr>
              <a:t>Real-Time Strategy Video Game Experience and Visual Perceptual </a:t>
            </a:r>
            <a:r>
              <a:rPr lang="en-US" sz="1400" b="1" dirty="0" smtClean="0">
                <a:solidFill>
                  <a:srgbClr val="474747"/>
                </a:solidFill>
                <a:latin typeface="Open Sans"/>
              </a:rPr>
              <a:t>Learning (Journal of Neuroscience)</a:t>
            </a:r>
          </a:p>
          <a:p>
            <a:pPr lvl="1"/>
            <a:r>
              <a:rPr lang="en-US" sz="1400" b="1" dirty="0">
                <a:solidFill>
                  <a:srgbClr val="474747"/>
                </a:solidFill>
                <a:latin typeface="Open Sans"/>
              </a:rPr>
              <a:t>Induction of Interleukin-1β by Human Immunodeficiency Virus-1 Viral Proteins Leads to Increased Levels of Neuronal Ferritin Heavy Chain, Synaptic Injury, and Deficits in Flexible </a:t>
            </a:r>
            <a:r>
              <a:rPr lang="en-US" sz="1400" b="1" dirty="0" smtClean="0">
                <a:solidFill>
                  <a:srgbClr val="474747"/>
                </a:solidFill>
                <a:latin typeface="Open Sans"/>
              </a:rPr>
              <a:t>Attention (Journal of Neuroscience)</a:t>
            </a:r>
            <a:endParaRPr lang="en-US" sz="1400" b="1" dirty="0">
              <a:solidFill>
                <a:srgbClr val="474747"/>
              </a:solidFill>
              <a:latin typeface="Open Sans"/>
            </a:endParaRPr>
          </a:p>
          <a:p>
            <a:endParaRPr lang="en-US" dirty="0"/>
          </a:p>
        </p:txBody>
      </p:sp>
    </p:spTree>
    <p:extLst>
      <p:ext uri="{BB962C8B-B14F-4D97-AF65-F5344CB8AC3E}">
        <p14:creationId xmlns:p14="http://schemas.microsoft.com/office/powerpoint/2010/main" val="190575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a statement of the objectives or a hypothesis may be necessary if the title does not fully describe the problem being studied.</a:t>
            </a:r>
          </a:p>
          <a:p>
            <a:r>
              <a:rPr lang="en-US" dirty="0" smtClean="0"/>
              <a:t>The hypothesis is a </a:t>
            </a:r>
            <a:r>
              <a:rPr lang="en-US" b="1" u="sng" dirty="0" smtClean="0"/>
              <a:t>prediction </a:t>
            </a:r>
            <a:r>
              <a:rPr lang="en-US" dirty="0" smtClean="0"/>
              <a:t>(not a guess, educated or otherwise)of what you think will happen during the investigation. </a:t>
            </a:r>
          </a:p>
          <a:p>
            <a:r>
              <a:rPr lang="en-US" dirty="0" smtClean="0"/>
              <a:t>It should be supported by previously developed concepts (i.e. research of other experiments and research)</a:t>
            </a:r>
            <a:endParaRPr lang="en-US" dirty="0"/>
          </a:p>
        </p:txBody>
      </p:sp>
    </p:spTree>
    <p:extLst>
      <p:ext uri="{BB962C8B-B14F-4D97-AF65-F5344CB8AC3E}">
        <p14:creationId xmlns:p14="http://schemas.microsoft.com/office/powerpoint/2010/main" val="216465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lstStyle/>
          <a:p>
            <a:r>
              <a:rPr lang="en-US" dirty="0" smtClean="0"/>
              <a:t>This is a list of ALL materials used to conduct the investigation</a:t>
            </a:r>
          </a:p>
          <a:p>
            <a:r>
              <a:rPr lang="en-US" dirty="0" smtClean="0"/>
              <a:t>This would include but not limited to measuring devices, containers, chemicals etc. </a:t>
            </a:r>
          </a:p>
          <a:p>
            <a:pPr marL="0" indent="0">
              <a:buNone/>
            </a:pPr>
            <a:endParaRPr lang="en-US" dirty="0"/>
          </a:p>
        </p:txBody>
      </p:sp>
    </p:spTree>
    <p:extLst>
      <p:ext uri="{BB962C8B-B14F-4D97-AF65-F5344CB8AC3E}">
        <p14:creationId xmlns:p14="http://schemas.microsoft.com/office/powerpoint/2010/main" val="27676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sp>
        <p:nvSpPr>
          <p:cNvPr id="3" name="Content Placeholder 2"/>
          <p:cNvSpPr>
            <a:spLocks noGrp="1"/>
          </p:cNvSpPr>
          <p:nvPr>
            <p:ph idx="1"/>
          </p:nvPr>
        </p:nvSpPr>
        <p:spPr/>
        <p:txBody>
          <a:bodyPr/>
          <a:lstStyle/>
          <a:p>
            <a:r>
              <a:rPr lang="en-US" dirty="0" smtClean="0"/>
              <a:t>This is a DETAILED, step by step explanation of how to conduct the investigation. </a:t>
            </a:r>
          </a:p>
          <a:p>
            <a:r>
              <a:rPr lang="en-US" dirty="0" smtClean="0"/>
              <a:t>The procedures should be written to enable someone to replicate your investigation. </a:t>
            </a:r>
          </a:p>
          <a:p>
            <a:endParaRPr lang="en-US" dirty="0"/>
          </a:p>
        </p:txBody>
      </p:sp>
    </p:spTree>
    <p:extLst>
      <p:ext uri="{BB962C8B-B14F-4D97-AF65-F5344CB8AC3E}">
        <p14:creationId xmlns:p14="http://schemas.microsoft.com/office/powerpoint/2010/main" val="398493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Observations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Qualitative and Quantitative</a:t>
            </a:r>
          </a:p>
          <a:p>
            <a:r>
              <a:rPr lang="en-US" dirty="0" smtClean="0"/>
              <a:t>This section contains the facts</a:t>
            </a:r>
          </a:p>
          <a:p>
            <a:r>
              <a:rPr lang="en-US" dirty="0" smtClean="0"/>
              <a:t>Quantitative Data</a:t>
            </a:r>
          </a:p>
          <a:p>
            <a:pPr lvl="1"/>
            <a:r>
              <a:rPr lang="en-US" dirty="0" smtClean="0"/>
              <a:t>These are facts gathered with measuring devices and calculations. </a:t>
            </a:r>
          </a:p>
          <a:p>
            <a:pPr lvl="1"/>
            <a:r>
              <a:rPr lang="en-US" dirty="0" smtClean="0"/>
              <a:t>Data should be well organized and put in a table when possible.</a:t>
            </a:r>
          </a:p>
          <a:p>
            <a:r>
              <a:rPr lang="en-US" dirty="0" smtClean="0"/>
              <a:t>Qualitative Data </a:t>
            </a:r>
          </a:p>
          <a:p>
            <a:pPr lvl="1"/>
            <a:r>
              <a:rPr lang="en-US" dirty="0" smtClean="0"/>
              <a:t>These are facts gathered with the senses.</a:t>
            </a:r>
          </a:p>
          <a:p>
            <a:pPr lvl="1"/>
            <a:r>
              <a:rPr lang="en-US" dirty="0" smtClean="0"/>
              <a:t>May be the only data possible to obtain</a:t>
            </a:r>
          </a:p>
          <a:p>
            <a:pPr lvl="1"/>
            <a:r>
              <a:rPr lang="en-US" dirty="0" smtClean="0"/>
              <a:t>Or used to support the Quantitative data</a:t>
            </a:r>
          </a:p>
          <a:p>
            <a:r>
              <a:rPr lang="en-US" dirty="0" smtClean="0"/>
              <a:t>Graphs should be placed following the data table</a:t>
            </a:r>
          </a:p>
          <a:p>
            <a:endParaRPr lang="en-US" dirty="0"/>
          </a:p>
        </p:txBody>
      </p:sp>
    </p:spTree>
    <p:extLst>
      <p:ext uri="{BB962C8B-B14F-4D97-AF65-F5344CB8AC3E}">
        <p14:creationId xmlns:p14="http://schemas.microsoft.com/office/powerpoint/2010/main" val="128024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and Results</a:t>
            </a:r>
            <a:endParaRPr lang="en-US" dirty="0"/>
          </a:p>
        </p:txBody>
      </p:sp>
      <p:sp>
        <p:nvSpPr>
          <p:cNvPr id="3" name="Content Placeholder 2"/>
          <p:cNvSpPr>
            <a:spLocks noGrp="1"/>
          </p:cNvSpPr>
          <p:nvPr>
            <p:ph idx="1"/>
          </p:nvPr>
        </p:nvSpPr>
        <p:spPr/>
        <p:txBody>
          <a:bodyPr>
            <a:normAutofit/>
          </a:bodyPr>
          <a:lstStyle/>
          <a:p>
            <a:r>
              <a:rPr lang="en-US" i="1" dirty="0" smtClean="0"/>
              <a:t>Minimum</a:t>
            </a:r>
            <a:r>
              <a:rPr lang="en-US" dirty="0" smtClean="0"/>
              <a:t> of 3 paragraphs explaining the facts</a:t>
            </a:r>
          </a:p>
          <a:p>
            <a:pPr lvl="1"/>
            <a:r>
              <a:rPr lang="en-US" dirty="0" smtClean="0"/>
              <a:t>First paragraph states the purpose and procedures</a:t>
            </a:r>
          </a:p>
          <a:p>
            <a:pPr lvl="1"/>
            <a:r>
              <a:rPr lang="en-US" dirty="0" smtClean="0"/>
              <a:t>Second paragraph presents all of the facts in the order they were obtained</a:t>
            </a:r>
          </a:p>
          <a:p>
            <a:pPr lvl="1"/>
            <a:r>
              <a:rPr lang="en-US" dirty="0" smtClean="0"/>
              <a:t>Third paragraph contains the interpretation of the facts as they relate to the purpose.</a:t>
            </a:r>
            <a:r>
              <a:rPr lang="en-US" dirty="0"/>
              <a:t> </a:t>
            </a:r>
            <a:r>
              <a:rPr lang="en-US" dirty="0" smtClean="0"/>
              <a:t>Should be written in a logical manner that leads to your conclusion.</a:t>
            </a:r>
          </a:p>
          <a:p>
            <a:endParaRPr lang="en-US" dirty="0" smtClean="0"/>
          </a:p>
        </p:txBody>
      </p:sp>
    </p:spTree>
    <p:extLst>
      <p:ext uri="{BB962C8B-B14F-4D97-AF65-F5344CB8AC3E}">
        <p14:creationId xmlns:p14="http://schemas.microsoft.com/office/powerpoint/2010/main" val="172507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 brief statement that is your answer (opinion) to the problem based on your interpretation of the facts as they relate to the purpose. </a:t>
            </a:r>
            <a:endParaRPr lang="en-US" dirty="0"/>
          </a:p>
        </p:txBody>
      </p:sp>
    </p:spTree>
    <p:extLst>
      <p:ext uri="{BB962C8B-B14F-4D97-AF65-F5344CB8AC3E}">
        <p14:creationId xmlns:p14="http://schemas.microsoft.com/office/powerpoint/2010/main" val="3624269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2278</TotalTime>
  <Words>441</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Open Sans</vt:lpstr>
      <vt:lpstr>Office Theme</vt:lpstr>
      <vt:lpstr>Laboratory Report Notes</vt:lpstr>
      <vt:lpstr>Title</vt:lpstr>
      <vt:lpstr>Introduction </vt:lpstr>
      <vt:lpstr>Materials</vt:lpstr>
      <vt:lpstr>Procedures</vt:lpstr>
      <vt:lpstr>Data and Observations </vt:lpstr>
      <vt:lpstr>Analysis and Results</vt:lpstr>
      <vt:lpstr>Conclusion</vt:lpstr>
    </vt:vector>
  </TitlesOfParts>
  <Company>Val Verde 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swold</dc:creator>
  <cp:lastModifiedBy>Wold, Stacie L.</cp:lastModifiedBy>
  <cp:revision>5</cp:revision>
  <dcterms:created xsi:type="dcterms:W3CDTF">2015-05-28T17:00:33Z</dcterms:created>
  <dcterms:modified xsi:type="dcterms:W3CDTF">2015-07-25T19:48:48Z</dcterms:modified>
</cp:coreProperties>
</file>